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7" r:id="rId1"/>
  </p:sldMasterIdLst>
  <p:sldIdLst>
    <p:sldId id="257" r:id="rId2"/>
    <p:sldId id="259" r:id="rId3"/>
    <p:sldId id="263" r:id="rId4"/>
    <p:sldId id="264" r:id="rId5"/>
    <p:sldId id="266" r:id="rId6"/>
    <p:sldId id="262" r:id="rId7"/>
    <p:sldId id="265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1" y="1449147"/>
            <a:ext cx="10572000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3365A-41DE-4EC0-A64E-FDEA65112A6F}" type="datetimeFigureOut">
              <a:rPr lang="en-US" smtClean="0"/>
              <a:t>11/27/2022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89FBE-DC09-40A8-A1DC-4D79EC5E30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65012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800600"/>
            <a:ext cx="10561418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12192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0000" y="5367338"/>
            <a:ext cx="10561418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3365A-41DE-4EC0-A64E-FDEA65112A6F}" type="datetimeFigureOut">
              <a:rPr lang="en-US" smtClean="0"/>
              <a:t>11/27/2022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89FBE-DC09-40A8-A1DC-4D79EC5E30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28390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631697" y="1081456"/>
            <a:ext cx="6332416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985" y="1238502"/>
            <a:ext cx="589384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190" y="4443680"/>
            <a:ext cx="5891636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7574642" y="1081456"/>
            <a:ext cx="3810001" cy="407546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3365A-41DE-4EC0-A64E-FDEA65112A6F}" type="datetimeFigureOut">
              <a:rPr lang="en-US" smtClean="0"/>
              <a:t>11/27/2022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89FBE-DC09-40A8-A1DC-4D79EC5E30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138359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1140884" y="2286585"/>
            <a:ext cx="4895115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357089" y="2435957"/>
            <a:ext cx="438252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156000" y="2286000"/>
            <a:ext cx="4880300" cy="229552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3365A-41DE-4EC0-A64E-FDEA65112A6F}" type="datetimeFigureOut">
              <a:rPr lang="en-US" smtClean="0"/>
              <a:t>11/27/2022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89FBE-DC09-40A8-A1DC-4D79EC5E30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767250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3365A-41DE-4EC0-A64E-FDEA65112A6F}" type="datetimeFigureOut">
              <a:rPr lang="en-US" smtClean="0"/>
              <a:t>11/27/2022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89FBE-DC09-40A8-A1DC-4D79EC5E30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68891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7669651" y="446089"/>
            <a:ext cx="4522349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83540" y="586171"/>
            <a:ext cx="2494791" cy="51347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0001" y="446089"/>
            <a:ext cx="6611540" cy="5414962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3365A-41DE-4EC0-A64E-FDEA65112A6F}" type="datetimeFigureOut">
              <a:rPr lang="en-US" smtClean="0"/>
              <a:t>11/27/2022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89FBE-DC09-40A8-A1DC-4D79EC5E30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983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3365A-41DE-4EC0-A64E-FDEA65112A6F}" type="datetimeFigureOut">
              <a:rPr lang="en-US" smtClean="0"/>
              <a:t>11/27/2022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89FBE-DC09-40A8-A1DC-4D79EC5E30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14666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1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2951396"/>
            <a:ext cx="10561418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5281201"/>
            <a:ext cx="10561418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3365A-41DE-4EC0-A64E-FDEA65112A6F}" type="datetimeFigureOut">
              <a:rPr lang="en-US" smtClean="0"/>
              <a:t>11/27/2022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89FBE-DC09-40A8-A1DC-4D79EC5E30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1827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8712" y="2222287"/>
            <a:ext cx="5185873" cy="3638763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7415" y="2222287"/>
            <a:ext cx="5194583" cy="3638764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3365A-41DE-4EC0-A64E-FDEA65112A6F}" type="datetimeFigureOut">
              <a:rPr lang="en-US" smtClean="0"/>
              <a:t>11/27/2022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89FBE-DC09-40A8-A1DC-4D79EC5E30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656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728" y="2174875"/>
            <a:ext cx="5189857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4729" y="2751138"/>
            <a:ext cx="5189856" cy="3109913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7415" y="2174875"/>
            <a:ext cx="519458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7415" y="2751138"/>
            <a:ext cx="5194583" cy="3109913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3365A-41DE-4EC0-A64E-FDEA65112A6F}" type="datetimeFigureOut">
              <a:rPr lang="en-US" smtClean="0"/>
              <a:t>11/27/2022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89FBE-DC09-40A8-A1DC-4D79EC5E30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44338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3365A-41DE-4EC0-A64E-FDEA65112A6F}" type="datetimeFigureOut">
              <a:rPr lang="en-US" smtClean="0"/>
              <a:t>11/27/2022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89FBE-DC09-40A8-A1DC-4D79EC5E30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46023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3365A-41DE-4EC0-A64E-FDEA65112A6F}" type="datetimeFigureOut">
              <a:rPr lang="en-US" smtClean="0"/>
              <a:t>11/27/2022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89FBE-DC09-40A8-A1DC-4D79EC5E30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17935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1073151" y="446087"/>
            <a:ext cx="3547533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151" y="446088"/>
            <a:ext cx="3547533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446088"/>
            <a:ext cx="6252633" cy="5414963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3151" y="2260738"/>
            <a:ext cx="3547533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3365A-41DE-4EC0-A64E-FDEA65112A6F}" type="datetimeFigureOut">
              <a:rPr lang="en-US" smtClean="0"/>
              <a:t>11/27/2022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89FBE-DC09-40A8-A1DC-4D79EC5E30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73382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728" y="727522"/>
            <a:ext cx="485298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6098117" y="0"/>
            <a:ext cx="6093883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4728" y="2344684"/>
            <a:ext cx="485298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5810" y="6041362"/>
            <a:ext cx="976879" cy="365125"/>
          </a:xfrm>
        </p:spPr>
        <p:txBody>
          <a:bodyPr/>
          <a:lstStyle/>
          <a:p>
            <a:fld id="{8403365A-41DE-4EC0-A64E-FDEA65112A6F}" type="datetimeFigureOut">
              <a:rPr lang="en-US" smtClean="0"/>
              <a:t>11/27/2022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0396" y="6041362"/>
            <a:ext cx="329541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62689" y="5915888"/>
            <a:ext cx="1062155" cy="490599"/>
          </a:xfrm>
        </p:spPr>
        <p:txBody>
          <a:bodyPr/>
          <a:lstStyle/>
          <a:p>
            <a:fld id="{B6A89FBE-DC09-40A8-A1DC-4D79EC5E30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07886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2184401"/>
            <a:ext cx="10563285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8403365A-41DE-4EC0-A64E-FDEA65112A6F}" type="datetimeFigureOut">
              <a:rPr lang="en-US" smtClean="0"/>
              <a:t>11/27/2022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B6A89FBE-DC09-40A8-A1DC-4D79EC5E30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633964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28" r:id="rId1"/>
    <p:sldLayoutId id="2147483829" r:id="rId2"/>
    <p:sldLayoutId id="2147483830" r:id="rId3"/>
    <p:sldLayoutId id="2147483831" r:id="rId4"/>
    <p:sldLayoutId id="2147483832" r:id="rId5"/>
    <p:sldLayoutId id="2147483833" r:id="rId6"/>
    <p:sldLayoutId id="2147483834" r:id="rId7"/>
    <p:sldLayoutId id="2147483835" r:id="rId8"/>
    <p:sldLayoutId id="2147483836" r:id="rId9"/>
    <p:sldLayoutId id="2147483837" r:id="rId10"/>
    <p:sldLayoutId id="2147483838" r:id="rId11"/>
    <p:sldLayoutId id="2147483839" r:id="rId12"/>
    <p:sldLayoutId id="2147483840" r:id="rId13"/>
    <p:sldLayoutId id="2147483841" r:id="rId14"/>
  </p:sldLayoutIdLst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8702" y="1819296"/>
            <a:ext cx="10571998" cy="97045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6000" dirty="0">
                <a:solidFill>
                  <a:schemeClr val="bg1"/>
                </a:solidFill>
              </a:rPr>
              <a:t>6</a:t>
            </a:r>
            <a:r>
              <a:rPr lang="en-US" sz="6000" baseline="30000" dirty="0">
                <a:solidFill>
                  <a:schemeClr val="bg1"/>
                </a:solidFill>
              </a:rPr>
              <a:t>th</a:t>
            </a:r>
            <a:r>
              <a:rPr lang="en-US" sz="6000" dirty="0">
                <a:solidFill>
                  <a:schemeClr val="bg1"/>
                </a:solidFill>
              </a:rPr>
              <a:t> Grade Social Studies &amp;</a:t>
            </a:r>
            <a:br>
              <a:rPr lang="en-US" sz="6000" dirty="0">
                <a:solidFill>
                  <a:schemeClr val="bg1"/>
                </a:solidFill>
              </a:rPr>
            </a:br>
            <a:r>
              <a:rPr lang="en-US" sz="6000" dirty="0">
                <a:solidFill>
                  <a:schemeClr val="bg1"/>
                </a:solidFill>
              </a:rPr>
              <a:t>Social Emotional Learning </a:t>
            </a:r>
            <a:br>
              <a:rPr lang="en-US" sz="6000" dirty="0">
                <a:solidFill>
                  <a:schemeClr val="bg1"/>
                </a:solidFill>
              </a:rPr>
            </a:br>
            <a:r>
              <a:rPr lang="en-US" sz="6000" dirty="0">
                <a:solidFill>
                  <a:schemeClr val="bg1"/>
                </a:solidFill>
              </a:rPr>
              <a:t>Ms. Ellis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28336"/>
            <a:ext cx="11929402" cy="503655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000" b="1" dirty="0"/>
              <a:t>WAG Nov. 28 – Dec. 2</a:t>
            </a:r>
            <a:endParaRPr lang="en-US" sz="4000" dirty="0"/>
          </a:p>
          <a:p>
            <a:pPr marL="0" indent="0" algn="ctr">
              <a:buNone/>
            </a:pPr>
            <a:r>
              <a:rPr lang="en-US" sz="3200" dirty="0"/>
              <a:t>HARD COPIES OF ALL WORKSHEETS PROVIDED BY TEACHER</a:t>
            </a:r>
          </a:p>
        </p:txBody>
      </p:sp>
    </p:spTree>
    <p:extLst>
      <p:ext uri="{BB962C8B-B14F-4D97-AF65-F5344CB8AC3E}">
        <p14:creationId xmlns:p14="http://schemas.microsoft.com/office/powerpoint/2010/main" val="33221284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2278" y="654463"/>
            <a:ext cx="11919638" cy="1828801"/>
          </a:xfrm>
        </p:spPr>
        <p:txBody>
          <a:bodyPr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Standard(s)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>
                <a:solidFill>
                  <a:schemeClr val="tx1"/>
                </a:solidFill>
              </a:rPr>
              <a:t>Australia: </a:t>
            </a:r>
            <a:r>
              <a:rPr lang="en-US" sz="3600" dirty="0">
                <a:solidFill>
                  <a:schemeClr val="tx1"/>
                </a:solidFill>
              </a:rPr>
              <a:t>Where People Live &amp; Trade</a:t>
            </a:r>
            <a:br>
              <a:rPr lang="en-US" sz="4000" b="1" dirty="0">
                <a:solidFill>
                  <a:schemeClr val="tx1"/>
                </a:solidFill>
              </a:rPr>
            </a:b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2895" y="2360237"/>
            <a:ext cx="10886209" cy="398755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u="sng" dirty="0"/>
              <a:t>Standard of the week:</a:t>
            </a:r>
          </a:p>
          <a:p>
            <a:r>
              <a:rPr lang="en-US" dirty="0"/>
              <a:t>SS6G12 Explain the impact of location, climate, distribution of natural resources, and population distribution on Australia.</a:t>
            </a:r>
          </a:p>
          <a:p>
            <a:pPr marL="0" indent="0">
              <a:buNone/>
            </a:pPr>
            <a:r>
              <a:rPr lang="en-US" b="1" u="sng" dirty="0"/>
              <a:t>Learning Targets:</a:t>
            </a:r>
          </a:p>
          <a:p>
            <a:r>
              <a:rPr lang="en-US" dirty="0"/>
              <a:t>Describe how Australia’s location, climate, and natural resources impact trade and affect where people live.</a:t>
            </a:r>
          </a:p>
        </p:txBody>
      </p:sp>
    </p:spTree>
    <p:extLst>
      <p:ext uri="{BB962C8B-B14F-4D97-AF65-F5344CB8AC3E}">
        <p14:creationId xmlns:p14="http://schemas.microsoft.com/office/powerpoint/2010/main" val="42056375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Monday Nov 28, 2022</a:t>
            </a:r>
            <a:br>
              <a:rPr lang="en-US" dirty="0"/>
            </a:br>
            <a:r>
              <a:rPr lang="en-US" sz="2000" dirty="0"/>
              <a:t>SECOND STEP (SEL)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3AA2DA2B-19FE-49A1-91AA-53EAAF489B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8712" y="1934817"/>
            <a:ext cx="10554574" cy="4923183"/>
          </a:xfrm>
        </p:spPr>
        <p:txBody>
          <a:bodyPr>
            <a:normAutofit fontScale="55000" lnSpcReduction="20000"/>
          </a:bodyPr>
          <a:lstStyle/>
          <a:p>
            <a:pPr marL="137160" indent="0">
              <a:buNone/>
            </a:pPr>
            <a:r>
              <a:rPr lang="en-US" sz="2200" b="1" dirty="0"/>
              <a:t>Warm Up: </a:t>
            </a:r>
          </a:p>
          <a:p>
            <a:pPr marL="422910" indent="-285750"/>
            <a:r>
              <a:rPr lang="en-US" sz="2200" b="1" dirty="0"/>
              <a:t>Set the purpose for today’s lesson</a:t>
            </a:r>
          </a:p>
          <a:p>
            <a:pPr marL="137160" indent="0">
              <a:buNone/>
            </a:pPr>
            <a:endParaRPr lang="en-US" sz="2200" b="1" dirty="0"/>
          </a:p>
          <a:p>
            <a:pPr marL="137160" indent="0">
              <a:buNone/>
            </a:pPr>
            <a:r>
              <a:rPr lang="en-US" sz="2200" b="1" dirty="0"/>
              <a:t>Discussion Opening:</a:t>
            </a:r>
          </a:p>
          <a:p>
            <a:pPr marL="422910" indent="-285750"/>
            <a:r>
              <a:rPr lang="en-US" sz="2200" b="1" dirty="0"/>
              <a:t>Review the last lesson.</a:t>
            </a:r>
          </a:p>
          <a:p>
            <a:pPr marL="422910" indent="-285750"/>
            <a:r>
              <a:rPr lang="en-US" sz="2200" b="1" dirty="0"/>
              <a:t>Give students time to think about the question on the screen. Then call on students at random to share their responses. </a:t>
            </a:r>
          </a:p>
          <a:p>
            <a:pPr marL="137160" indent="0">
              <a:buNone/>
            </a:pPr>
            <a:endParaRPr lang="en-US" sz="2200" b="1" dirty="0"/>
          </a:p>
          <a:p>
            <a:pPr marL="137160" indent="0">
              <a:buNone/>
            </a:pPr>
            <a:r>
              <a:rPr lang="en-US" sz="2200" b="1" dirty="0"/>
              <a:t>Group Instruction: </a:t>
            </a:r>
          </a:p>
          <a:p>
            <a:pPr marL="137160" indent="0">
              <a:buNone/>
            </a:pPr>
            <a:r>
              <a:rPr lang="en-US" sz="2200" b="1" dirty="0"/>
              <a:t>Teach: “Monitoring Your Progress”</a:t>
            </a:r>
          </a:p>
          <a:p>
            <a:pPr marL="137160" indent="0">
              <a:buNone/>
            </a:pPr>
            <a:endParaRPr lang="en-US" sz="2200" b="1" dirty="0"/>
          </a:p>
          <a:p>
            <a:pPr marL="137160" indent="0">
              <a:buNone/>
            </a:pPr>
            <a:r>
              <a:rPr lang="en-US" sz="2200" b="1" dirty="0"/>
              <a:t>Guided Practice:</a:t>
            </a:r>
          </a:p>
          <a:p>
            <a:pPr marL="480060"/>
            <a:r>
              <a:rPr lang="en-US" sz="2200" b="1" dirty="0"/>
              <a:t>Watch videos: Give students time to think about the questions on the screen. Then call students to share responses.</a:t>
            </a:r>
          </a:p>
          <a:p>
            <a:pPr marL="137160" indent="0">
              <a:buNone/>
            </a:pPr>
            <a:endParaRPr lang="en-US" sz="2200" b="1" dirty="0"/>
          </a:p>
          <a:p>
            <a:pPr marL="137160" indent="0">
              <a:buNone/>
            </a:pPr>
            <a:r>
              <a:rPr lang="en-US" sz="2200" b="1" dirty="0"/>
              <a:t>Independent /Group Practice:</a:t>
            </a:r>
          </a:p>
          <a:p>
            <a:pPr marL="480060"/>
            <a:r>
              <a:rPr lang="en-US" sz="2200" b="1" dirty="0"/>
              <a:t>Students will complete worksheet activities associated with lesson</a:t>
            </a:r>
          </a:p>
          <a:p>
            <a:pPr marL="137160" indent="0">
              <a:buNone/>
            </a:pPr>
            <a:endParaRPr lang="en-US" sz="2200" b="1" dirty="0"/>
          </a:p>
          <a:p>
            <a:pPr marL="137160" indent="0">
              <a:buNone/>
            </a:pPr>
            <a:r>
              <a:rPr lang="en-US" sz="2200" b="1" dirty="0"/>
              <a:t>Closers: </a:t>
            </a:r>
          </a:p>
          <a:p>
            <a:pPr marL="422910" indent="-285750"/>
            <a:r>
              <a:rPr lang="en-US" sz="2200" b="1" dirty="0"/>
              <a:t>Students will submit Wrap Up activity </a:t>
            </a:r>
          </a:p>
        </p:txBody>
      </p:sp>
    </p:spTree>
    <p:extLst>
      <p:ext uri="{BB962C8B-B14F-4D97-AF65-F5344CB8AC3E}">
        <p14:creationId xmlns:p14="http://schemas.microsoft.com/office/powerpoint/2010/main" val="24827203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Tuesday Nov. 29, 2022 </a:t>
            </a:r>
            <a:br>
              <a:rPr lang="en-US" dirty="0"/>
            </a:br>
            <a:endParaRPr lang="en-US" sz="1400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67BA1CD3-DC50-41C9-AF4C-79256058E9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8712" y="1934817"/>
            <a:ext cx="10554574" cy="4923183"/>
          </a:xfrm>
        </p:spPr>
        <p:txBody>
          <a:bodyPr>
            <a:normAutofit fontScale="62500" lnSpcReduction="20000"/>
          </a:bodyPr>
          <a:lstStyle/>
          <a:p>
            <a:pPr marL="137160" indent="0">
              <a:buNone/>
            </a:pPr>
            <a:r>
              <a:rPr lang="en-US" sz="2200" b="1" dirty="0"/>
              <a:t>Warm Up: </a:t>
            </a:r>
          </a:p>
          <a:p>
            <a:pPr marL="422910" indent="-285750"/>
            <a:r>
              <a:rPr lang="en-US" sz="2200" b="1" dirty="0"/>
              <a:t>Students will answer the question: What type of climate (s) are in Australia?</a:t>
            </a:r>
          </a:p>
          <a:p>
            <a:pPr marL="137160" indent="0">
              <a:buNone/>
            </a:pPr>
            <a:endParaRPr lang="en-US" sz="2200" b="1" dirty="0"/>
          </a:p>
          <a:p>
            <a:pPr marL="137160" indent="0">
              <a:buNone/>
            </a:pPr>
            <a:r>
              <a:rPr lang="en-US" sz="2200" b="1" dirty="0"/>
              <a:t>Opening:</a:t>
            </a:r>
          </a:p>
          <a:p>
            <a:pPr marL="422910" indent="-285750"/>
            <a:r>
              <a:rPr lang="en-US" sz="2200" b="1" dirty="0"/>
              <a:t>Review directions for Australia’s Population &amp; Climate  map activity </a:t>
            </a:r>
          </a:p>
          <a:p>
            <a:pPr marL="137160" indent="0">
              <a:buNone/>
            </a:pPr>
            <a:endParaRPr lang="en-US" sz="2200" b="1" dirty="0"/>
          </a:p>
          <a:p>
            <a:pPr marL="137160" indent="0">
              <a:buNone/>
            </a:pPr>
            <a:r>
              <a:rPr lang="en-US" sz="2200" b="1" dirty="0"/>
              <a:t>Group Instruction: </a:t>
            </a:r>
          </a:p>
          <a:p>
            <a:pPr marL="137160" indent="0">
              <a:buNone/>
            </a:pPr>
            <a:r>
              <a:rPr lang="en-US" sz="2200" b="1" dirty="0"/>
              <a:t>Review relevant slides on Australian population and climate</a:t>
            </a:r>
          </a:p>
          <a:p>
            <a:pPr marL="137160" indent="0">
              <a:buNone/>
            </a:pPr>
            <a:endParaRPr lang="en-US" sz="2200" b="1" dirty="0"/>
          </a:p>
          <a:p>
            <a:pPr marL="137160" indent="0">
              <a:buNone/>
            </a:pPr>
            <a:r>
              <a:rPr lang="en-US" sz="2200" b="1" dirty="0"/>
              <a:t>Guided Practice:</a:t>
            </a:r>
          </a:p>
          <a:p>
            <a:pPr marL="422910" indent="-285750"/>
            <a:r>
              <a:rPr lang="en-US" sz="2200" b="1" dirty="0"/>
              <a:t>Students will label areas of population and climate on map –slide 5</a:t>
            </a:r>
          </a:p>
          <a:p>
            <a:pPr marL="137160" indent="0">
              <a:buNone/>
            </a:pPr>
            <a:endParaRPr lang="en-US" sz="2200" b="1" dirty="0"/>
          </a:p>
          <a:p>
            <a:pPr marL="137160" indent="0">
              <a:buNone/>
            </a:pPr>
            <a:r>
              <a:rPr lang="en-US" sz="2200" b="1" dirty="0"/>
              <a:t>Individual Practice:</a:t>
            </a:r>
          </a:p>
          <a:p>
            <a:pPr marL="137160" indent="0">
              <a:buNone/>
            </a:pPr>
            <a:r>
              <a:rPr lang="en-US" sz="2200" b="1" dirty="0"/>
              <a:t>Students will label climate map according to territories – slide 26</a:t>
            </a:r>
          </a:p>
          <a:p>
            <a:pPr marL="137160" indent="0">
              <a:buNone/>
            </a:pPr>
            <a:endParaRPr lang="en-US" sz="2200" b="1" dirty="0"/>
          </a:p>
          <a:p>
            <a:pPr marL="137160" indent="0">
              <a:buNone/>
            </a:pPr>
            <a:r>
              <a:rPr lang="en-US" sz="2200" b="1" dirty="0"/>
              <a:t>Closers: </a:t>
            </a:r>
          </a:p>
          <a:p>
            <a:pPr marL="137160" indent="0">
              <a:buNone/>
            </a:pPr>
            <a:r>
              <a:rPr lang="en-US" sz="2200" b="1" dirty="0"/>
              <a:t>Students will submit completed map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56094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/>
              <a:t>Wednesday Nov 30, 2022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55977FAF-06A8-4BD3-96B9-7D17E0AE88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8712" y="1934817"/>
            <a:ext cx="10554574" cy="4923183"/>
          </a:xfrm>
        </p:spPr>
        <p:txBody>
          <a:bodyPr>
            <a:normAutofit fontScale="55000" lnSpcReduction="20000"/>
          </a:bodyPr>
          <a:lstStyle/>
          <a:p>
            <a:pPr marL="137160" indent="0">
              <a:buNone/>
            </a:pPr>
            <a:r>
              <a:rPr lang="en-US" sz="2200" b="1" dirty="0"/>
              <a:t>Warm Up: </a:t>
            </a:r>
          </a:p>
          <a:p>
            <a:pPr marL="422910" indent="-285750"/>
            <a:r>
              <a:rPr lang="en-US" sz="2200" b="1" dirty="0"/>
              <a:t>5 minute drill – create a list of Australia’s natural resources </a:t>
            </a:r>
          </a:p>
          <a:p>
            <a:pPr marL="422910" indent="-285750"/>
            <a:endParaRPr lang="en-US" sz="2200" b="1" dirty="0"/>
          </a:p>
          <a:p>
            <a:pPr marL="137160" indent="0">
              <a:buNone/>
            </a:pPr>
            <a:r>
              <a:rPr lang="en-US" sz="2200" b="1" dirty="0"/>
              <a:t>Opening:</a:t>
            </a:r>
          </a:p>
          <a:p>
            <a:pPr marL="422910" indent="-285750"/>
            <a:r>
              <a:rPr lang="en-US" sz="2200" b="1" dirty="0"/>
              <a:t>Review how climate impacts natural resources</a:t>
            </a:r>
          </a:p>
          <a:p>
            <a:pPr marL="137160" indent="0">
              <a:buNone/>
            </a:pPr>
            <a:endParaRPr lang="en-US" sz="2200" b="1" dirty="0"/>
          </a:p>
          <a:p>
            <a:pPr marL="137160" indent="0">
              <a:buNone/>
            </a:pPr>
            <a:r>
              <a:rPr lang="en-US" sz="2200" b="1" dirty="0"/>
              <a:t>Group Instruction: </a:t>
            </a:r>
          </a:p>
          <a:p>
            <a:pPr marL="137160" indent="0">
              <a:buNone/>
            </a:pPr>
            <a:r>
              <a:rPr lang="en-US" sz="2200" b="1" dirty="0"/>
              <a:t>Review presentation slides of Australia Location, Climate, &amp; Natural Resources</a:t>
            </a:r>
          </a:p>
          <a:p>
            <a:pPr marL="137160" indent="0">
              <a:buNone/>
            </a:pPr>
            <a:endParaRPr lang="en-US" sz="2200" b="1" dirty="0"/>
          </a:p>
          <a:p>
            <a:pPr marL="137160" indent="0">
              <a:buNone/>
            </a:pPr>
            <a:r>
              <a:rPr lang="en-US" sz="2200" b="1" dirty="0"/>
              <a:t>Guided Practice:</a:t>
            </a:r>
          </a:p>
          <a:p>
            <a:pPr marL="137160" indent="0">
              <a:buNone/>
            </a:pPr>
            <a:r>
              <a:rPr lang="en-US" sz="2200" b="1" dirty="0"/>
              <a:t>Review questions on Cloze Notes One</a:t>
            </a:r>
          </a:p>
          <a:p>
            <a:pPr marL="137160" indent="0">
              <a:buNone/>
            </a:pPr>
            <a:endParaRPr lang="en-US" sz="2200" b="1" dirty="0"/>
          </a:p>
          <a:p>
            <a:pPr marL="137160" indent="0">
              <a:buNone/>
            </a:pPr>
            <a:r>
              <a:rPr lang="en-US" sz="2200" b="1" dirty="0"/>
              <a:t>Independent /Group Practice:</a:t>
            </a:r>
          </a:p>
          <a:p>
            <a:pPr marL="137160" indent="0">
              <a:buNone/>
            </a:pPr>
            <a:r>
              <a:rPr lang="en-US" sz="2200" b="1" dirty="0"/>
              <a:t>Students will complete Cloze Notes One</a:t>
            </a:r>
          </a:p>
          <a:p>
            <a:pPr marL="137160" indent="0">
              <a:buNone/>
            </a:pPr>
            <a:endParaRPr lang="en-US" sz="2200" b="1" dirty="0"/>
          </a:p>
          <a:p>
            <a:pPr marL="137160" indent="0">
              <a:buNone/>
            </a:pPr>
            <a:r>
              <a:rPr lang="en-US" sz="2200" b="1" dirty="0"/>
              <a:t>Closers: </a:t>
            </a:r>
          </a:p>
          <a:p>
            <a:pPr marL="137160" indent="0">
              <a:buNone/>
            </a:pPr>
            <a:r>
              <a:rPr lang="en-US" sz="2200" b="1" dirty="0"/>
              <a:t>Review answers Cloze Notes One as a class</a:t>
            </a:r>
          </a:p>
          <a:p>
            <a:pPr marL="13716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41415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Thursday Dec 1, 2022</a:t>
            </a:r>
            <a:endParaRPr lang="en-US" sz="1400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5F1C80CE-6FBB-48D1-852E-A346C66BE7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8712" y="1934817"/>
            <a:ext cx="10554574" cy="4923183"/>
          </a:xfrm>
        </p:spPr>
        <p:txBody>
          <a:bodyPr>
            <a:normAutofit fontScale="55000" lnSpcReduction="20000"/>
          </a:bodyPr>
          <a:lstStyle/>
          <a:p>
            <a:pPr marL="137160" indent="0">
              <a:buNone/>
            </a:pPr>
            <a:r>
              <a:rPr lang="en-US" sz="2200" b="1" dirty="0"/>
              <a:t>Warm Up: </a:t>
            </a:r>
          </a:p>
          <a:p>
            <a:pPr marL="422910" indent="-285750"/>
            <a:r>
              <a:rPr lang="en-US" sz="2200" b="1" dirty="0"/>
              <a:t>5 minute drill – fill in the blank: Australia is the only </a:t>
            </a:r>
            <a:r>
              <a:rPr lang="en-US" sz="2200" b="1" strike="sngStrike" dirty="0">
                <a:highlight>
                  <a:srgbClr val="FFFF00"/>
                </a:highlight>
              </a:rPr>
              <a:t>continent</a:t>
            </a:r>
            <a:r>
              <a:rPr lang="en-US" sz="2200" b="1" strike="sngStrike" dirty="0"/>
              <a:t> </a:t>
            </a:r>
            <a:r>
              <a:rPr lang="en-US" sz="2200" b="1" dirty="0"/>
              <a:t>in the world that is also a </a:t>
            </a:r>
            <a:r>
              <a:rPr lang="en-US" sz="2200" b="1" strike="sngStrike" dirty="0">
                <a:highlight>
                  <a:srgbClr val="FFFF00"/>
                </a:highlight>
              </a:rPr>
              <a:t>country</a:t>
            </a:r>
            <a:r>
              <a:rPr lang="en-US" sz="2200" b="1" dirty="0"/>
              <a:t>.</a:t>
            </a:r>
          </a:p>
          <a:p>
            <a:pPr marL="422910" indent="-285750"/>
            <a:endParaRPr lang="en-US" sz="2200" b="1" dirty="0"/>
          </a:p>
          <a:p>
            <a:pPr marL="137160" indent="0">
              <a:buNone/>
            </a:pPr>
            <a:r>
              <a:rPr lang="en-US" sz="2200" b="1" dirty="0"/>
              <a:t>Opening:</a:t>
            </a:r>
          </a:p>
          <a:p>
            <a:pPr marL="422910" indent="-285750"/>
            <a:r>
              <a:rPr lang="en-US" sz="2200" b="1" dirty="0"/>
              <a:t>Continue to work on Cloze Notes</a:t>
            </a:r>
          </a:p>
          <a:p>
            <a:pPr marL="137160" indent="0">
              <a:buNone/>
            </a:pPr>
            <a:endParaRPr lang="en-US" sz="2200" b="1" dirty="0"/>
          </a:p>
          <a:p>
            <a:pPr marL="137160" indent="0">
              <a:buNone/>
            </a:pPr>
            <a:r>
              <a:rPr lang="en-US" sz="2200" b="1" dirty="0"/>
              <a:t>Group Instruction: </a:t>
            </a:r>
          </a:p>
          <a:p>
            <a:pPr marL="137160" indent="0">
              <a:buNone/>
            </a:pPr>
            <a:r>
              <a:rPr lang="en-US" sz="2200" b="1" dirty="0"/>
              <a:t>Review presentation slides of Australia Location, Climate, &amp; Natural Resources</a:t>
            </a:r>
          </a:p>
          <a:p>
            <a:pPr marL="137160" indent="0">
              <a:buNone/>
            </a:pPr>
            <a:endParaRPr lang="en-US" sz="2200" b="1" dirty="0"/>
          </a:p>
          <a:p>
            <a:pPr marL="137160" indent="0">
              <a:buNone/>
            </a:pPr>
            <a:r>
              <a:rPr lang="en-US" sz="2200" b="1" dirty="0"/>
              <a:t>Guided Practice:</a:t>
            </a:r>
          </a:p>
          <a:p>
            <a:pPr marL="137160" indent="0">
              <a:buNone/>
            </a:pPr>
            <a:r>
              <a:rPr lang="en-US" sz="2200" b="1" dirty="0"/>
              <a:t>Review questions on Cloze Notes Two &amp; Three</a:t>
            </a:r>
          </a:p>
          <a:p>
            <a:pPr marL="137160" indent="0">
              <a:buNone/>
            </a:pPr>
            <a:endParaRPr lang="en-US" sz="2200" b="1" dirty="0"/>
          </a:p>
          <a:p>
            <a:pPr marL="137160" indent="0">
              <a:buNone/>
            </a:pPr>
            <a:r>
              <a:rPr lang="en-US" sz="2200" b="1" dirty="0"/>
              <a:t>Independent /Group Practice:</a:t>
            </a:r>
          </a:p>
          <a:p>
            <a:pPr marL="137160" indent="0">
              <a:buNone/>
            </a:pPr>
            <a:r>
              <a:rPr lang="en-US" sz="2200" b="1" dirty="0"/>
              <a:t>Students will complete Cloze Notes Two &amp; Three</a:t>
            </a:r>
          </a:p>
          <a:p>
            <a:pPr marL="137160" indent="0">
              <a:buNone/>
            </a:pPr>
            <a:endParaRPr lang="en-US" sz="2200" b="1" dirty="0"/>
          </a:p>
          <a:p>
            <a:pPr marL="137160" indent="0">
              <a:buNone/>
            </a:pPr>
            <a:r>
              <a:rPr lang="en-US" sz="2200" b="1" dirty="0"/>
              <a:t>Closers: </a:t>
            </a:r>
          </a:p>
          <a:p>
            <a:pPr marL="137160" indent="0">
              <a:buNone/>
            </a:pPr>
            <a:r>
              <a:rPr lang="en-US" sz="2200" b="1" dirty="0"/>
              <a:t>Review answers Cloze Notes Two &amp; Three as a class</a:t>
            </a:r>
          </a:p>
          <a:p>
            <a:pPr marL="13716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6059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Friday Dec 2, 2022</a:t>
            </a:r>
            <a:br>
              <a:rPr lang="en-US" dirty="0"/>
            </a:br>
            <a:r>
              <a:rPr lang="en-US" sz="1400" dirty="0"/>
              <a:t>SECOND STEP (SEL)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0BCC0B85-CBEA-487A-9F9D-5B72AE9A5E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8712" y="1934817"/>
            <a:ext cx="10554574" cy="4923183"/>
          </a:xfrm>
        </p:spPr>
        <p:txBody>
          <a:bodyPr>
            <a:normAutofit fontScale="55000" lnSpcReduction="20000"/>
          </a:bodyPr>
          <a:lstStyle/>
          <a:p>
            <a:pPr marL="137160" indent="0">
              <a:buNone/>
            </a:pPr>
            <a:r>
              <a:rPr lang="en-US" sz="2200" b="1" dirty="0"/>
              <a:t>Warm Up: </a:t>
            </a:r>
          </a:p>
          <a:p>
            <a:pPr marL="422910" indent="-285750"/>
            <a:r>
              <a:rPr lang="en-US" sz="2200" b="1" dirty="0"/>
              <a:t>Set the purpose for today’s lesson</a:t>
            </a:r>
          </a:p>
          <a:p>
            <a:pPr marL="137160" indent="0">
              <a:buNone/>
            </a:pPr>
            <a:endParaRPr lang="en-US" sz="2200" b="1" dirty="0"/>
          </a:p>
          <a:p>
            <a:pPr marL="137160" indent="0">
              <a:buNone/>
            </a:pPr>
            <a:r>
              <a:rPr lang="en-US" sz="2200" b="1" dirty="0"/>
              <a:t>Discussion Opening:</a:t>
            </a:r>
          </a:p>
          <a:p>
            <a:pPr marL="422910" indent="-285750"/>
            <a:r>
              <a:rPr lang="en-US" sz="2200" b="1" dirty="0"/>
              <a:t>Review the last lesson.</a:t>
            </a:r>
          </a:p>
          <a:p>
            <a:pPr marL="422910" indent="-285750"/>
            <a:r>
              <a:rPr lang="en-US" sz="2200" b="1" dirty="0"/>
              <a:t>Give students time to think about the question on the screen. Then call on students at random to share their responses. </a:t>
            </a:r>
          </a:p>
          <a:p>
            <a:pPr marL="137160" indent="0">
              <a:buNone/>
            </a:pPr>
            <a:endParaRPr lang="en-US" sz="2200" b="1" dirty="0"/>
          </a:p>
          <a:p>
            <a:pPr marL="137160" indent="0">
              <a:buNone/>
            </a:pPr>
            <a:r>
              <a:rPr lang="en-US" sz="2200" b="1" dirty="0"/>
              <a:t>Group Instruction: </a:t>
            </a:r>
          </a:p>
          <a:p>
            <a:pPr marL="137160" indent="0">
              <a:buNone/>
            </a:pPr>
            <a:r>
              <a:rPr lang="en-US" sz="2200" b="1" dirty="0"/>
              <a:t>Teach: “Performance Task: Bringing It All Together”</a:t>
            </a:r>
          </a:p>
          <a:p>
            <a:pPr marL="137160" indent="0">
              <a:buNone/>
            </a:pPr>
            <a:endParaRPr lang="en-US" sz="2200" b="1" dirty="0"/>
          </a:p>
          <a:p>
            <a:pPr marL="137160" indent="0">
              <a:buNone/>
            </a:pPr>
            <a:r>
              <a:rPr lang="en-US" sz="2200" b="1" dirty="0"/>
              <a:t>Guided Practice:</a:t>
            </a:r>
          </a:p>
          <a:p>
            <a:pPr marL="480060"/>
            <a:r>
              <a:rPr lang="en-US" sz="2200" b="1" dirty="0"/>
              <a:t>Watch videos: Give students time to think about the questions on the screen. Then call students to share responses.</a:t>
            </a:r>
          </a:p>
          <a:p>
            <a:pPr marL="137160" indent="0">
              <a:buNone/>
            </a:pPr>
            <a:endParaRPr lang="en-US" sz="2200" b="1" dirty="0"/>
          </a:p>
          <a:p>
            <a:pPr marL="137160" indent="0">
              <a:buNone/>
            </a:pPr>
            <a:r>
              <a:rPr lang="en-US" sz="2200" b="1" dirty="0"/>
              <a:t>Independent /Group Practice:</a:t>
            </a:r>
          </a:p>
          <a:p>
            <a:pPr marL="480060"/>
            <a:r>
              <a:rPr lang="en-US" sz="2200" b="1" dirty="0"/>
              <a:t>Students will complete activities associated with lesson</a:t>
            </a:r>
          </a:p>
          <a:p>
            <a:pPr marL="137160" indent="0">
              <a:buNone/>
            </a:pPr>
            <a:endParaRPr lang="en-US" sz="2200" b="1" dirty="0"/>
          </a:p>
          <a:p>
            <a:pPr marL="137160" indent="0">
              <a:buNone/>
            </a:pPr>
            <a:r>
              <a:rPr lang="en-US" sz="2200" b="1" dirty="0"/>
              <a:t>Closers: </a:t>
            </a:r>
          </a:p>
          <a:p>
            <a:pPr marL="422910" indent="-285750"/>
            <a:r>
              <a:rPr lang="en-US" sz="2200" b="1" dirty="0"/>
              <a:t>Students will submit Wrap Up activity </a:t>
            </a:r>
          </a:p>
        </p:txBody>
      </p:sp>
    </p:spTree>
    <p:extLst>
      <p:ext uri="{BB962C8B-B14F-4D97-AF65-F5344CB8AC3E}">
        <p14:creationId xmlns:p14="http://schemas.microsoft.com/office/powerpoint/2010/main" val="248562211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Quotable">
  <a:themeElements>
    <a:clrScheme name="Quotable">
      <a:dk1>
        <a:sysClr val="windowText" lastClr="000000"/>
      </a:dk1>
      <a:lt1>
        <a:sysClr val="window" lastClr="FFFFFF"/>
      </a:lt1>
      <a:dk2>
        <a:srgbClr val="212121"/>
      </a:dk2>
      <a:lt2>
        <a:srgbClr val="636363"/>
      </a:lt2>
      <a:accent1>
        <a:srgbClr val="00C6BB"/>
      </a:accent1>
      <a:accent2>
        <a:srgbClr val="6FEBA0"/>
      </a:accent2>
      <a:accent3>
        <a:srgbClr val="B6DF5E"/>
      </a:accent3>
      <a:accent4>
        <a:srgbClr val="EFB251"/>
      </a:accent4>
      <a:accent5>
        <a:srgbClr val="EF755F"/>
      </a:accent5>
      <a:accent6>
        <a:srgbClr val="ED515C"/>
      </a:accent6>
      <a:hlink>
        <a:srgbClr val="8F8F8F"/>
      </a:hlink>
      <a:folHlink>
        <a:srgbClr val="A5A5A5"/>
      </a:folHlink>
    </a:clrScheme>
    <a:fontScheme name="Quotabl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Quotable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table" id="{39EC5628-30ED-4578-ACD8-9820EDB8E15A}" vid="{6F3559E9-1A4C-49D8-94D4-F41003531C4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TM03457503[[fn=Quotable]]</Template>
  <TotalTime>5206</TotalTime>
  <Words>553</Words>
  <Application>Microsoft Office PowerPoint</Application>
  <PresentationFormat>Widescreen</PresentationFormat>
  <Paragraphs>100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Century Gothic</vt:lpstr>
      <vt:lpstr>Wingdings 2</vt:lpstr>
      <vt:lpstr>Quotable</vt:lpstr>
      <vt:lpstr>6th Grade Social Studies &amp; Social Emotional Learning  Ms. Ellis</vt:lpstr>
      <vt:lpstr>Standard(s) Australia: Where People Live &amp; Trade </vt:lpstr>
      <vt:lpstr>Monday Nov 28, 2022 SECOND STEP (SEL)</vt:lpstr>
      <vt:lpstr>Tuesday Nov. 29, 2022  </vt:lpstr>
      <vt:lpstr>Wednesday Nov 30, 2022</vt:lpstr>
      <vt:lpstr>Thursday Dec 1, 2022</vt:lpstr>
      <vt:lpstr>Friday Dec 2, 2022 SECOND STEP (SEL)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6th Grade Math</dc:title>
  <dc:creator>Terrell, Jennifer</dc:creator>
  <cp:lastModifiedBy>Ellis, Amarra</cp:lastModifiedBy>
  <cp:revision>98</cp:revision>
  <cp:lastPrinted>2019-08-11T01:51:35Z</cp:lastPrinted>
  <dcterms:created xsi:type="dcterms:W3CDTF">2018-08-24T15:10:25Z</dcterms:created>
  <dcterms:modified xsi:type="dcterms:W3CDTF">2022-11-27T22:33:46Z</dcterms:modified>
</cp:coreProperties>
</file>